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747" r:id="rId2"/>
    <p:sldMasterId id="2147483815" r:id="rId3"/>
  </p:sldMasterIdLst>
  <p:notesMasterIdLst>
    <p:notesMasterId r:id="rId12"/>
  </p:notesMasterIdLst>
  <p:sldIdLst>
    <p:sldId id="366" r:id="rId4"/>
    <p:sldId id="370" r:id="rId5"/>
    <p:sldId id="382" r:id="rId6"/>
    <p:sldId id="381" r:id="rId7"/>
    <p:sldId id="385" r:id="rId8"/>
    <p:sldId id="384" r:id="rId9"/>
    <p:sldId id="383" r:id="rId10"/>
    <p:sldId id="373" r:id="rId11"/>
  </p:sldIdLst>
  <p:sldSz cx="24379238" cy="13717588"/>
  <p:notesSz cx="6858000" cy="9144000"/>
  <p:defaultTextStyle>
    <a:defPPr>
      <a:defRPr lang="sl-SI"/>
    </a:defPPr>
    <a:lvl1pPr marL="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5">
          <p15:clr>
            <a:srgbClr val="A4A3A4"/>
          </p15:clr>
        </p15:guide>
        <p15:guide id="2" pos="142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Gajić" initials="VG" lastIdx="1" clrIdx="0">
    <p:extLst>
      <p:ext uri="{19B8F6BF-5375-455C-9EA6-DF929625EA0E}">
        <p15:presenceInfo xmlns:p15="http://schemas.microsoft.com/office/powerpoint/2012/main" userId="S-1-5-21-1378709938-19552491-2855517121-10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BA1F"/>
    <a:srgbClr val="351420"/>
    <a:srgbClr val="222E8E"/>
    <a:srgbClr val="68BCF5"/>
    <a:srgbClr val="2AC7CE"/>
    <a:srgbClr val="0D0D0D"/>
    <a:srgbClr val="9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426" autoAdjust="0"/>
  </p:normalViewPr>
  <p:slideViewPr>
    <p:cSldViewPr showGuides="1">
      <p:cViewPr varScale="1">
        <p:scale>
          <a:sx n="50" d="100"/>
          <a:sy n="50" d="100"/>
        </p:scale>
        <p:origin x="990" y="60"/>
      </p:cViewPr>
      <p:guideLst>
        <p:guide orient="horz" pos="5545"/>
        <p:guide pos="14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BF357-B18D-40A9-A1A5-C55020971B7C}" type="datetimeFigureOut">
              <a:rPr lang="sl-SI" smtClean="0"/>
              <a:t>11. 05. 2020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25CA3-E1FB-439B-8B9A-2BC2E73CD0A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18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94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Stavljajte</a:t>
            </a:r>
            <a:r>
              <a:rPr lang="en-GB" dirty="0"/>
              <a:t> </a:t>
            </a:r>
            <a:r>
              <a:rPr lang="en-GB" dirty="0" err="1"/>
              <a:t>negde</a:t>
            </a:r>
            <a:r>
              <a:rPr lang="en-GB" dirty="0"/>
              <a:t> </a:t>
            </a:r>
            <a:r>
              <a:rPr lang="sr-Latn-CS" dirty="0"/>
              <a:t>funkcionalnosti koje vam padnu na pamet!!!! Trebaće vam za fazu pisanja </a:t>
            </a:r>
          </a:p>
          <a:p>
            <a:endParaRPr lang="sr-Latn-CS" dirty="0"/>
          </a:p>
          <a:p>
            <a:r>
              <a:rPr lang="sr-Latn-CS" dirty="0"/>
              <a:t>5 klijenata, 5 konkurenata recimo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87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0708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5611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4016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90597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7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3.xml"/><Relationship Id="rId4" Type="http://schemas.openxmlformats.org/officeDocument/2006/relationships/chart" Target="../charts/chart4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71" y="1194016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/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7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344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460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974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5902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601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/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259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5901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7193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318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990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85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/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022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/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5269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4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2897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6432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9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438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5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5308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4127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3463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1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59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405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89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857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037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Comtrade Digital service\powerpoint\logotipi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461" y="12018491"/>
            <a:ext cx="3757039" cy="8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 rot="10800000">
            <a:off x="22018971" y="-10031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1698392" y="3330402"/>
            <a:ext cx="9411107" cy="5904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0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47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52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804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323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 userDrawn="1"/>
        </p:nvSpPr>
        <p:spPr>
          <a:xfrm>
            <a:off x="0" y="0"/>
            <a:ext cx="14002495" cy="13730018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48459" y="7508267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Thank you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748459" y="9091042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847"/>
          <p:cNvSpPr/>
          <p:nvPr userDrawn="1"/>
        </p:nvSpPr>
        <p:spPr>
          <a:xfrm>
            <a:off x="11873520" y="627088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900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2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2527792"/>
              </p:ext>
            </p:extLst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883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972595" y="8213727"/>
            <a:ext cx="11213245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972595" y="5418633"/>
            <a:ext cx="9411107" cy="2808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THIS IS THE BREAK SLIDE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10605443" y="3474418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795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17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93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8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_end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76" y="11426189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00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>
              <p:ext uri="{D42A27DB-BD31-4B8C-83A1-F6EECF244321}">
                <p14:modId xmlns:p14="http://schemas.microsoft.com/office/powerpoint/2010/main" val="2195858453"/>
              </p:ext>
            </p:extLst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187426565"/>
              </p:ext>
            </p:extLst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986694585"/>
              </p:ext>
            </p:extLst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580549715"/>
              </p:ext>
            </p:extLst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760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81806633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981375894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383032129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>
              <p:ext uri="{D42A27DB-BD31-4B8C-83A1-F6EECF244321}">
                <p14:modId xmlns:p14="http://schemas.microsoft.com/office/powerpoint/2010/main" val="2797845119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8410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99553676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3500421765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1138030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>
              <p:ext uri="{D42A27DB-BD31-4B8C-83A1-F6EECF244321}">
                <p14:modId xmlns:p14="http://schemas.microsoft.com/office/powerpoint/2010/main" val="1753402394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35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58302107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360903717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37792825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854575088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12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447243095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73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294878210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18441760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72116151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000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215179"/>
              </p:ext>
            </p:extLst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27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4190316062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38424870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>
              <p:ext uri="{D42A27DB-BD31-4B8C-83A1-F6EECF244321}">
                <p14:modId xmlns:p14="http://schemas.microsoft.com/office/powerpoint/2010/main" val="1670606881"/>
              </p:ext>
            </p:extLst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8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67897545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9139836"/>
              </p:ext>
            </p:extLst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28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3204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821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090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172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878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527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594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487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55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062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965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51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76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3831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718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806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3255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5245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2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949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2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39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58" y="6271254"/>
            <a:ext cx="821320" cy="8213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20" y="6270876"/>
            <a:ext cx="821320" cy="821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039" y="6753038"/>
            <a:ext cx="482838" cy="4828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79" y="6270876"/>
            <a:ext cx="821320" cy="821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27" y="6288084"/>
            <a:ext cx="821371" cy="7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3904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47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807" r:id="rId3"/>
    <p:sldLayoutId id="2147483752" r:id="rId4"/>
    <p:sldLayoutId id="2147483808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814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7" r:id="rId36"/>
    <p:sldLayoutId id="2147483812" r:id="rId37"/>
    <p:sldLayoutId id="2147483786" r:id="rId38"/>
    <p:sldLayoutId id="2147483813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  <p:sldLayoutId id="2147483800" r:id="rId52"/>
    <p:sldLayoutId id="2147483801" r:id="rId53"/>
    <p:sldLayoutId id="2147483802" r:id="rId54"/>
    <p:sldLayoutId id="2147483803" r:id="rId55"/>
    <p:sldLayoutId id="2147483804" r:id="rId56"/>
    <p:sldLayoutId id="2147483805" r:id="rId57"/>
    <p:sldLayoutId id="2147483806" r:id="rId58"/>
    <p:sldLayoutId id="2147483809" r:id="rId59"/>
    <p:sldLayoutId id="2147483810" r:id="rId60"/>
    <p:sldLayoutId id="2147483811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3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F5A0438F-93C5-4175-8B65-59D412BCA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3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20873" y="2253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sr-Latn-CS" sz="9600" b="1" dirty="0">
                <a:solidFill>
                  <a:schemeClr val="bg1"/>
                </a:solidFill>
              </a:rPr>
              <a:t>Izrada biznis plana IT projekta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29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2" b="3232"/>
          <a:stretch>
            <a:fillRect/>
          </a:stretch>
        </p:blipFill>
        <p:spPr>
          <a:xfrm>
            <a:off x="2" y="5"/>
            <a:ext cx="24379236" cy="13717586"/>
          </a:xfrm>
        </p:spPr>
      </p:pic>
      <p:pic>
        <p:nvPicPr>
          <p:cNvPr id="15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3404A777-A183-46F1-84BB-C2BBBA73A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2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3782" y="40852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COMTRADE DIGITAL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822960" y="5269882"/>
            <a:ext cx="10250424" cy="2525016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sr-Latn-CS" sz="7200" dirty="0">
                <a:solidFill>
                  <a:schemeClr val="bg1"/>
                </a:solidFill>
              </a:rPr>
              <a:t>Features and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14607661" y="2898354"/>
            <a:ext cx="8527174" cy="1944216"/>
          </a:xfrm>
        </p:spPr>
        <p:txBody>
          <a:bodyPr/>
          <a:lstStyle/>
          <a:p>
            <a:r>
              <a:rPr lang="sr-Latn-CS" b="1" dirty="0">
                <a:solidFill>
                  <a:schemeClr val="bg1"/>
                </a:solidFill>
              </a:rPr>
              <a:t>Prioritizing existing features. Solution features might emerge.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14607661" y="6786786"/>
            <a:ext cx="8496944" cy="1944216"/>
          </a:xfrm>
        </p:spPr>
        <p:txBody>
          <a:bodyPr/>
          <a:lstStyle/>
          <a:p>
            <a:r>
              <a:rPr lang="sr-Latn-CS" b="1" dirty="0">
                <a:solidFill>
                  <a:schemeClr val="bg1"/>
                </a:solidFill>
              </a:rPr>
              <a:t>Technics for describing the process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>
          <a:xfrm>
            <a:off x="14559037" y="2106266"/>
            <a:ext cx="9295878" cy="861423"/>
          </a:xfrm>
        </p:spPr>
        <p:txBody>
          <a:bodyPr/>
          <a:lstStyle/>
          <a:p>
            <a:r>
              <a:rPr lang="sr-Latn-CS" sz="4000" dirty="0">
                <a:solidFill>
                  <a:schemeClr val="bg1"/>
                </a:solidFill>
              </a:rPr>
              <a:t>PRIORITIZATION</a:t>
            </a:r>
            <a:endParaRPr lang="sl-SI" sz="4000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14565889" y="5922690"/>
            <a:ext cx="9289026" cy="775045"/>
          </a:xfrm>
        </p:spPr>
        <p:txBody>
          <a:bodyPr/>
          <a:lstStyle/>
          <a:p>
            <a:r>
              <a:rPr lang="sr-Latn-CS" sz="4000" dirty="0">
                <a:solidFill>
                  <a:schemeClr val="bg1"/>
                </a:solidFill>
              </a:rPr>
              <a:t>DESCRIBING PROCESS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2252515" y="8514978"/>
            <a:ext cx="7416824" cy="1944216"/>
          </a:xfrm>
        </p:spPr>
        <p:txBody>
          <a:bodyPr/>
          <a:lstStyle/>
          <a:p>
            <a:r>
              <a:rPr lang="sr-Latn-CS" sz="3200" dirty="0">
                <a:solidFill>
                  <a:schemeClr val="bg1"/>
                </a:solidFill>
              </a:rPr>
              <a:t>What are we going to do next 2 hours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483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7BDE-DB68-4A8F-9FB0-1EAB76603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Latn-CS" dirty="0"/>
              <a:t>List features on your team board</a:t>
            </a:r>
          </a:p>
          <a:p>
            <a:r>
              <a:rPr lang="sr-Latn-CS" dirty="0"/>
              <a:t>Make four groups:</a:t>
            </a:r>
          </a:p>
          <a:p>
            <a:pPr lvl="1"/>
            <a:r>
              <a:rPr lang="sr-Latn-CS" dirty="0"/>
              <a:t>Must have</a:t>
            </a:r>
          </a:p>
          <a:p>
            <a:pPr lvl="1"/>
            <a:r>
              <a:rPr lang="sr-Latn-CS" dirty="0"/>
              <a:t>Should have</a:t>
            </a:r>
          </a:p>
          <a:p>
            <a:pPr lvl="1"/>
            <a:r>
              <a:rPr lang="sr-Latn-CS" dirty="0"/>
              <a:t>Nice to have</a:t>
            </a:r>
          </a:p>
          <a:p>
            <a:pPr lvl="1"/>
            <a:r>
              <a:rPr lang="sr-Latn-CS" dirty="0"/>
              <a:t>Won’t have</a:t>
            </a:r>
          </a:p>
          <a:p>
            <a:r>
              <a:rPr lang="sr-Latn-CS" dirty="0"/>
              <a:t>Iterate through the list and assign label to each feature</a:t>
            </a:r>
          </a:p>
          <a:p>
            <a:pPr lvl="1"/>
            <a:endParaRPr lang="en-US" dirty="0"/>
          </a:p>
          <a:p>
            <a:r>
              <a:rPr lang="sr-Latn-CS" dirty="0"/>
              <a:t>Use Trello for this task: </a:t>
            </a:r>
            <a:r>
              <a:rPr lang="en-US" dirty="0">
                <a:hlinkClick r:id="rId2"/>
              </a:rPr>
              <a:t>https://trello.com/</a:t>
            </a:r>
            <a:endParaRPr lang="sr-Latn-CS" dirty="0"/>
          </a:p>
          <a:p>
            <a:r>
              <a:rPr lang="sr-Latn-CS" dirty="0"/>
              <a:t>Invite me to your team board, please </a:t>
            </a:r>
            <a:r>
              <a:rPr lang="sr-Latn-CS" dirty="0">
                <a:sym typeface="Wingdings" panose="05000000000000000000" pitchFamily="2" charset="2"/>
              </a:rPr>
              <a:t></a:t>
            </a:r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B86EC6-4171-4C5D-BC90-20CEC0F0A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FC8367-FB34-42E6-8126-AF6A08F83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2552" y="1818234"/>
            <a:ext cx="10991088" cy="934703"/>
          </a:xfrm>
        </p:spPr>
        <p:txBody>
          <a:bodyPr/>
          <a:lstStyle/>
          <a:p>
            <a:r>
              <a:rPr lang="sr-Latn-CS" dirty="0"/>
              <a:t>TASK: PRIORITISATION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WHERE ARE WE 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1592768" cy="9217025"/>
          </a:xfrm>
        </p:spPr>
        <p:txBody>
          <a:bodyPr/>
          <a:lstStyle/>
          <a:p>
            <a:r>
              <a:rPr lang="sr-Latn-CS" dirty="0"/>
              <a:t>Responsibility Solution/System Architect</a:t>
            </a:r>
          </a:p>
          <a:p>
            <a:r>
              <a:rPr lang="sr-Latn-CS" dirty="0"/>
              <a:t>BAs </a:t>
            </a:r>
            <a:r>
              <a:rPr lang="en-US" dirty="0"/>
              <a:t>&amp; SAs </a:t>
            </a:r>
            <a:r>
              <a:rPr lang="en-US" dirty="0" err="1"/>
              <a:t>envolved</a:t>
            </a:r>
            <a:endParaRPr lang="sr-Latn-CS" dirty="0"/>
          </a:p>
          <a:p>
            <a:pPr marL="720725" lvl="1" indent="0">
              <a:buNone/>
            </a:pPr>
            <a:endParaRPr lang="sr-Latn-CS" dirty="0"/>
          </a:p>
          <a:p>
            <a:endParaRPr lang="en-US" i="1" dirty="0"/>
          </a:p>
        </p:txBody>
      </p:sp>
      <p:pic>
        <p:nvPicPr>
          <p:cNvPr id="6" name="Picture 2" descr="V-model - javatpoint">
            <a:extLst>
              <a:ext uri="{FF2B5EF4-FFF2-40B4-BE49-F238E27FC236}">
                <a16:creationId xmlns:a16="http://schemas.microsoft.com/office/drawing/2014/main" id="{05C2CB0C-88C8-43AD-B265-33A21A1A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759" y="3474418"/>
            <a:ext cx="8550950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PROCESS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1592768" cy="9217025"/>
          </a:xfrm>
        </p:spPr>
        <p:txBody>
          <a:bodyPr/>
          <a:lstStyle/>
          <a:p>
            <a:r>
              <a:rPr lang="sr-Latn-CS" i="1" dirty="0"/>
              <a:t>An action or a sequence</a:t>
            </a:r>
            <a:r>
              <a:rPr lang="en-US" i="1" dirty="0"/>
              <a:t> of </a:t>
            </a:r>
            <a:r>
              <a:rPr lang="sr-Latn-CS" i="1" dirty="0"/>
              <a:t>actions</a:t>
            </a:r>
            <a:r>
              <a:rPr lang="en-US" i="1" dirty="0"/>
              <a:t> </a:t>
            </a:r>
            <a:r>
              <a:rPr lang="sr-Latn-CS" i="1" dirty="0"/>
              <a:t>that uses inputs and produces a product or service as an output</a:t>
            </a:r>
            <a:r>
              <a:rPr lang="en-US" i="1" dirty="0"/>
              <a:t>.</a:t>
            </a:r>
            <a:endParaRPr lang="sr-Latn-CS" i="1" dirty="0"/>
          </a:p>
          <a:p>
            <a:endParaRPr lang="sr-Latn-CS" i="1" dirty="0"/>
          </a:p>
          <a:p>
            <a:r>
              <a:rPr lang="sr-Latn-CS" dirty="0"/>
              <a:t>We will use SSADM to describe our processes.</a:t>
            </a:r>
          </a:p>
          <a:p>
            <a:pPr lvl="1"/>
            <a:r>
              <a:rPr lang="sr-Latn-CS" dirty="0"/>
              <a:t>Ractangle – interface</a:t>
            </a:r>
          </a:p>
          <a:p>
            <a:pPr lvl="1"/>
            <a:r>
              <a:rPr lang="sr-Latn-CS" dirty="0"/>
              <a:t>Elipse – function</a:t>
            </a:r>
          </a:p>
          <a:p>
            <a:pPr lvl="1"/>
            <a:r>
              <a:rPr lang="sr-Latn-CS" dirty="0"/>
              <a:t>Arrow – data flow</a:t>
            </a:r>
          </a:p>
          <a:p>
            <a:pPr lvl="1"/>
            <a:r>
              <a:rPr lang="sr-Latn-CS" dirty="0"/>
              <a:t>Parallel line – data storage</a:t>
            </a:r>
          </a:p>
          <a:p>
            <a:pPr marL="720725" lvl="1" indent="0">
              <a:buNone/>
            </a:pPr>
            <a:endParaRPr lang="sr-Latn-CS" dirty="0"/>
          </a:p>
          <a:p>
            <a:endParaRPr lang="en-US" i="1" dirty="0"/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3533775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PROCESS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1592768" cy="9217025"/>
          </a:xfrm>
        </p:spPr>
        <p:txBody>
          <a:bodyPr/>
          <a:lstStyle/>
          <a:p>
            <a:r>
              <a:rPr lang="sr-Latn-CS" dirty="0"/>
              <a:t>Use following conventions:</a:t>
            </a:r>
          </a:p>
          <a:p>
            <a:pPr lvl="1"/>
            <a:r>
              <a:rPr lang="sr-Latn-CS" dirty="0"/>
              <a:t>Verbs in active form for actions</a:t>
            </a:r>
          </a:p>
          <a:p>
            <a:pPr lvl="1"/>
            <a:r>
              <a:rPr lang="sr-Latn-CS" dirty="0"/>
              <a:t>Nouns for data, intefaces and storage</a:t>
            </a:r>
          </a:p>
          <a:p>
            <a:pPr lvl="1"/>
            <a:r>
              <a:rPr lang="sr-Latn-CS" dirty="0"/>
              <a:t>Clean/Dirty path (don’t mix directions)</a:t>
            </a:r>
          </a:p>
          <a:p>
            <a:r>
              <a:rPr lang="sr-Latn-CS" dirty="0"/>
              <a:t>Use patterns</a:t>
            </a:r>
          </a:p>
          <a:p>
            <a:r>
              <a:rPr lang="sr-Latn-CS" dirty="0"/>
              <a:t>Identify objects you exchange</a:t>
            </a:r>
          </a:p>
          <a:p>
            <a:r>
              <a:rPr lang="sr-Latn-CS" dirty="0"/>
              <a:t>Balance – not too much, not too few</a:t>
            </a:r>
            <a:r>
              <a:rPr lang="en-US"/>
              <a:t>(w</a:t>
            </a:r>
            <a:r>
              <a:rPr lang="sr-Latn-CS"/>
              <a:t>hy</a:t>
            </a:r>
            <a:r>
              <a:rPr lang="sr-Latn-CS" dirty="0"/>
              <a:t>?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Connections</a:t>
            </a:r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3533775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TASK: DESCRIBE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2819888" cy="9217025"/>
          </a:xfrm>
        </p:spPr>
        <p:txBody>
          <a:bodyPr/>
          <a:lstStyle/>
          <a:p>
            <a:r>
              <a:rPr lang="sr-Latn-CS" dirty="0"/>
              <a:t>Describe your system using SSADM diagrams</a:t>
            </a:r>
          </a:p>
          <a:p>
            <a:r>
              <a:rPr lang="sr-Latn-CS" dirty="0"/>
              <a:t>Each product of the solution should be described separately</a:t>
            </a:r>
          </a:p>
          <a:p>
            <a:r>
              <a:rPr lang="sr-Latn-CS" dirty="0"/>
              <a:t>Represent each feature through a process:</a:t>
            </a:r>
          </a:p>
          <a:p>
            <a:pPr lvl="1"/>
            <a:r>
              <a:rPr lang="sr-Latn-CS" dirty="0"/>
              <a:t>Describe process flow on a solution level</a:t>
            </a:r>
          </a:p>
          <a:p>
            <a:pPr lvl="2"/>
            <a:r>
              <a:rPr lang="sr-Latn-CS" dirty="0"/>
              <a:t>Pay attention to data objects products are exchanging</a:t>
            </a:r>
          </a:p>
          <a:p>
            <a:pPr lvl="1"/>
            <a:r>
              <a:rPr lang="sr-Latn-CS" dirty="0"/>
              <a:t>Describe process flow on a component level</a:t>
            </a:r>
          </a:p>
          <a:p>
            <a:pPr lvl="2"/>
            <a:r>
              <a:rPr lang="sr-Latn-CS" dirty="0"/>
              <a:t>Solution level data objects are now process inputs</a:t>
            </a:r>
          </a:p>
          <a:p>
            <a:r>
              <a:rPr lang="sr-Latn-CS" dirty="0"/>
              <a:t>Open provided template on: </a:t>
            </a:r>
            <a:r>
              <a:rPr lang="en-US" dirty="0">
                <a:hlinkClick r:id="rId3"/>
              </a:rPr>
              <a:t>https://www.draw.io/</a:t>
            </a:r>
            <a:endParaRPr lang="sr-Latn-CS" dirty="0"/>
          </a:p>
          <a:p>
            <a:pPr marL="720725" lvl="1" indent="0">
              <a:buNone/>
            </a:pPr>
            <a:endParaRPr lang="sr-Latn-CS" dirty="0"/>
          </a:p>
          <a:p>
            <a:endParaRPr lang="en-US" i="1" dirty="0"/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4044156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03C64E2E-36BB-48E7-94CC-CCFE5D849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3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0" y="2253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Molim</a:t>
            </a:r>
            <a:r>
              <a:rPr lang="en-US" sz="9600" b="1" dirty="0">
                <a:solidFill>
                  <a:schemeClr val="bg1"/>
                </a:solidFill>
              </a:rPr>
              <a:t> vas, </a:t>
            </a:r>
            <a:r>
              <a:rPr lang="en-US" sz="9600" b="1" dirty="0" err="1">
                <a:solidFill>
                  <a:schemeClr val="bg1"/>
                </a:solidFill>
              </a:rPr>
              <a:t>popunite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 err="1">
                <a:solidFill>
                  <a:schemeClr val="bg1"/>
                </a:solidFill>
              </a:rPr>
              <a:t>dnevnik</a:t>
            </a:r>
            <a:r>
              <a:rPr lang="en-US" sz="9600" b="1" dirty="0">
                <a:solidFill>
                  <a:schemeClr val="bg1"/>
                </a:solidFill>
              </a:rPr>
              <a:t>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42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20047</TotalTime>
  <Words>368</Words>
  <Application>Microsoft Office PowerPoint</Application>
  <PresentationFormat>Custom</PresentationFormat>
  <Paragraphs>70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Calibri</vt:lpstr>
      <vt:lpstr>Gill Sans</vt:lpstr>
      <vt:lpstr>Karla</vt:lpstr>
      <vt:lpstr>Montserrat</vt:lpstr>
      <vt:lpstr>Montserrat Hairline</vt:lpstr>
      <vt:lpstr>Montserrat Light</vt:lpstr>
      <vt:lpstr>Open Sans</vt:lpstr>
      <vt:lpstr>Rajdhani</vt:lpstr>
      <vt:lpstr>Source Sans Pro Light</vt:lpstr>
      <vt:lpstr>Wingdings</vt:lpstr>
      <vt:lpstr>Default Theme</vt:lpstr>
      <vt:lpstr>1_Default Theme</vt:lpstr>
      <vt:lpstr>2_Default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</dc:creator>
  <cp:lastModifiedBy>Vladimir Gajić</cp:lastModifiedBy>
  <cp:revision>433</cp:revision>
  <dcterms:created xsi:type="dcterms:W3CDTF">2017-06-28T09:44:34Z</dcterms:created>
  <dcterms:modified xsi:type="dcterms:W3CDTF">2020-05-12T05:46:05Z</dcterms:modified>
</cp:coreProperties>
</file>